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0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844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ba80cb000ac8e5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4c688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上分点1 等比数列前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项和的实际应用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cbfb72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等差数列与等比数列的综合问题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12_3#d7c978b35?vop=1&amp;pid=4cbfb721f&amp;color=0,0,0&amp;mp=1&amp;vtp=1&amp;bt=1&amp;bbb=1"/>
              <p:cNvSpPr/>
              <p:nvPr/>
            </p:nvSpPr>
            <p:spPr>
              <a:xfrm>
                <a:off x="832104" y="1508760"/>
                <a:ext cx="10533888" cy="350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，符合上式，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7_AS.12_3#d7c978b35?vop=1&amp;pid=4cbfb721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05200"/>
              </a:xfrm>
              <a:prstGeom prst="rect">
                <a:avLst/>
              </a:prstGeom>
              <a:blipFill>
                <a:blip r:embed="rId3"/>
                <a:stretch>
                  <a:fillRect l="-1389" b="-1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3_1#05b9603c3?vop=1&amp;pid=4cbfb721f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3_1#05b9603c3?vop=1&amp;pid=4cbfb72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BD.14_1#b707b0e2a?vop=1&amp;pid=05b9603c3&amp;color=0,0,0&amp;vtp=1&amp;bbb=1"/>
              <p:cNvSpPr/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BD.14_1#b707b0e2a?vop=1&amp;pid=05b9603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5_1#b707b0e2a?vop=1&amp;pid=05b9603c3&amp;color=0,0,0&amp;vtp=1&amp;bbb=1"/>
              <p:cNvSpPr/>
              <p:nvPr/>
            </p:nvSpPr>
            <p:spPr>
              <a:xfrm>
                <a:off x="832104" y="2707767"/>
                <a:ext cx="10533888" cy="27033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)=45,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15_1#b707b0e2a?vop=1&amp;pid=05b9603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767"/>
                <a:ext cx="10533888" cy="2703386"/>
              </a:xfrm>
              <a:prstGeom prst="rect">
                <a:avLst/>
              </a:prstGeom>
              <a:blipFill>
                <a:blip r:embed="rId5"/>
                <a:stretch>
                  <a:fillRect l="-1389" b="-51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6_1#9e2947394?vop=1&amp;pid=05b9603c3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之间插入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，组成一个新数列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023项和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6_1#9e2947394?vop=1&amp;pid=05b9603c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7_1#9e2947394?vop=1&amp;pid=05b9603c3&amp;color=0,0,0&amp;vtp=1&amp;bbb=1&amp;hb=1"/>
              <p:cNvSpPr/>
              <p:nvPr/>
            </p:nvSpPr>
            <p:spPr>
              <a:xfrm>
                <a:off x="832104" y="1875282"/>
                <a:ext cx="10533888" cy="26306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【解】由题意知，在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之间插入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个2，在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之间插入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中，从项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开始</a:t>
                </a: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为止，共有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（项）.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034&lt;2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059&gt;2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023项是在项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之后还有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034=989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（项）为2，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023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=(1+2+⋯+11)+2×(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+989)=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(1+11)×11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+989)=4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7_1#9e2947394?vop=1&amp;pid=05b9603c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630678"/>
              </a:xfrm>
              <a:prstGeom prst="rect">
                <a:avLst/>
              </a:prstGeom>
              <a:blipFill>
                <a:blip r:embed="rId4"/>
                <a:stretch>
                  <a:fillRect l="-1389" r="-1157" b="-32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8_1#fccfb8f20?vop=1&amp;pid=9bb23f571&amp;color=0,0,0&amp;vtp=1&amp;bt=1&amp;bbb=1"/>
              <p:cNvSpPr/>
              <p:nvPr/>
            </p:nvSpPr>
            <p:spPr>
              <a:xfrm>
                <a:off x="832104" y="1080000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18_1#fccfb8f20?vop=1&amp;pid=9bb23f5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653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9_1#fccfb8f20.bracket?vop=1&amp;pid=9bb23f571&amp;color=0,0,0&amp;vpa=4&amp;vtp=1"/>
          <p:cNvSpPr/>
          <p:nvPr/>
        </p:nvSpPr>
        <p:spPr>
          <a:xfrm>
            <a:off x="7083838" y="1307139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18_2#fccfb8f20.choices?vop=1&amp;pid=9bb23f571&amp;color=0,0,0&amp;vtp=1&amp;bbb=1"/>
              <p:cNvSpPr/>
              <p:nvPr/>
            </p:nvSpPr>
            <p:spPr>
              <a:xfrm>
                <a:off x="832104" y="1608129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36647" algn="l"/>
                    <a:tab pos="5247894" algn="l"/>
                    <a:tab pos="78972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18_2#fccfb8f20.choices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8129"/>
                <a:ext cx="10533888" cy="536575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0_1#fccfb8f20?vop=1&amp;pid=9bb23f571&amp;color=0,0,0&amp;vtp=1&amp;bbb=1"/>
              <p:cNvSpPr/>
              <p:nvPr/>
            </p:nvSpPr>
            <p:spPr>
              <a:xfrm>
                <a:off x="832104" y="2149530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，故选B.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20_1#fccfb8f20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49530"/>
                <a:ext cx="10533888" cy="1092200"/>
              </a:xfrm>
              <a:prstGeom prst="rect">
                <a:avLst/>
              </a:prstGeom>
              <a:blipFill>
                <a:blip r:embed="rId5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1_1#31fced703?vop=1&amp;pid=9bb23f571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1_1#31fced703?vop=1&amp;pid=9bb23f5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46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31fced703.bracket?vop=1&amp;pid=9bb23f571&amp;color=0,0,0&amp;vpa=5&amp;vtp=1"/>
          <p:cNvSpPr/>
          <p:nvPr/>
        </p:nvSpPr>
        <p:spPr>
          <a:xfrm>
            <a:off x="3229832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1_2#31fced703.choices?vop=1&amp;pid=9bb23f571&amp;color=0,0,0&amp;vtp=1&amp;bbb=1"/>
              <p:cNvSpPr/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55844" algn="l"/>
                    <a:tab pos="8040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(−∞,4]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(−∞,6]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(−∞,4)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21_2#31fced703.choices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990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3_1#31fced703?vop=1&amp;pid=9bb23f571&amp;color=0,0,0&amp;vtp=1&amp;bbb=1&amp;hb=1"/>
              <p:cNvSpPr/>
              <p:nvPr/>
            </p:nvSpPr>
            <p:spPr>
              <a:xfrm>
                <a:off x="832104" y="2253607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=(8+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)−(4+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=(16+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)−(8+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=8(4+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23_1#31fced703?vop=1&amp;pid=9bb23f5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3607"/>
                <a:ext cx="10533888" cy="2868930"/>
              </a:xfrm>
              <a:prstGeom prst="rect">
                <a:avLst/>
              </a:prstGeom>
              <a:blipFill>
                <a:blip r:embed="rId5"/>
                <a:stretch>
                  <a:fillRect l="-1389" r="-1215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4_1#b5af2c69b?vop=1&amp;pid=9bb23f571&amp;color=0,0,0&amp;vtp=1&amp;bt=1&amp;bbb=1"/>
              <p:cNvSpPr/>
              <p:nvPr/>
            </p:nvSpPr>
            <p:spPr>
              <a:xfrm>
                <a:off x="832104" y="108000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6_BD.24_1#b5af2c69b?vop=1&amp;pid=9bb23f5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b5af2c69b.bracket?vop=1&amp;pid=9bb23f571&amp;color=0,0,0&amp;vpa=6&amp;vtp=1"/>
          <p:cNvSpPr/>
          <p:nvPr/>
        </p:nvSpPr>
        <p:spPr>
          <a:xfrm>
            <a:off x="9845008" y="133038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24_2#b5af2c69b.choices?vop=1&amp;pid=9bb23f571&amp;color=0,0,0&amp;vtp=1&amp;bbb=1"/>
              <p:cNvSpPr/>
              <p:nvPr/>
            </p:nvSpPr>
            <p:spPr>
              <a:xfrm>
                <a:off x="832104" y="1666740"/>
                <a:ext cx="10533888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9672" algn="l"/>
                    <a:tab pos="5393944" algn="l"/>
                    <a:tab pos="80655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86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C_6_BD.24_2#b5af2c69b.choices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66740"/>
                <a:ext cx="10533888" cy="536448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6_1#b5af2c69b?vop=1&amp;pid=9bb23f571&amp;color=0,0,0&amp;vtp=1&amp;bbb=1"/>
              <p:cNvSpPr/>
              <p:nvPr/>
            </p:nvSpPr>
            <p:spPr>
              <a:xfrm>
                <a:off x="832104" y="2208649"/>
                <a:ext cx="10533888" cy="227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6_AS.26_1#b5af2c69b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08649"/>
                <a:ext cx="10533888" cy="2273300"/>
              </a:xfrm>
              <a:prstGeom prst="rect">
                <a:avLst/>
              </a:prstGeom>
              <a:blipFill>
                <a:blip r:embed="rId5"/>
                <a:stretch>
                  <a:fillRect l="-1389" b="-2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27_1#6d7ccc54f?vop=1&amp;pid=9bb23f571&amp;color=0,0,0&amp;vtp=1&amp;bt=1&amp;bbb=1&amp;hb=1"/>
              <p:cNvSpPr/>
              <p:nvPr/>
            </p:nvSpPr>
            <p:spPr>
              <a:xfrm>
                <a:off x="832104" y="1080000"/>
                <a:ext cx="10533888" cy="78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27_1#6d7ccc54f?vop=1&amp;pid=9bb23f5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82955"/>
              </a:xfrm>
              <a:prstGeom prst="rect">
                <a:avLst/>
              </a:prstGeom>
              <a:blipFill>
                <a:blip r:embed="rId3"/>
                <a:stretch>
                  <a:fillRect l="-1389" r="-694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6d7ccc54f.bracket?vop=1&amp;pid=9bb23f571&amp;color=0,0,0&amp;vpa=7&amp;vtp=1"/>
          <p:cNvSpPr/>
          <p:nvPr/>
        </p:nvSpPr>
        <p:spPr>
          <a:xfrm>
            <a:off x="2158460" y="14984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27_2#6d7ccc54f.choices?vop=1&amp;pid=9bb23f571&amp;color=0,0,0&amp;vtp=1&amp;bbb=1"/>
          <p:cNvSpPr/>
          <p:nvPr/>
        </p:nvSpPr>
        <p:spPr>
          <a:xfrm>
            <a:off x="832104" y="191102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68397" algn="l"/>
                <a:tab pos="5311394" algn="l"/>
                <a:tab pos="7954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29_1#6d7ccc54f?vop=1&amp;pid=9bb23f571&amp;color=0,0,0&amp;vtp=1&amp;bbb=1&amp;hb=1"/>
              <p:cNvSpPr/>
              <p:nvPr/>
            </p:nvSpPr>
            <p:spPr>
              <a:xfrm>
                <a:off x="832104" y="2284341"/>
                <a:ext cx="10533888" cy="11890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.由已知可得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AS.29_1#6d7ccc54f?vop=1&amp;pid=9bb23f5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4341"/>
                <a:ext cx="10533888" cy="1189038"/>
              </a:xfrm>
              <a:prstGeom prst="rect">
                <a:avLst/>
              </a:prstGeom>
              <a:blipFill>
                <a:blip r:embed="rId4"/>
                <a:stretch>
                  <a:fillRect l="-1389" r="-810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30_1#5940de48c?vop=1&amp;pid=9bb23f571&amp;color=0,0,0&amp;vtp=1&amp;bt=1&amp;bbb=1&amp;hb=1"/>
              <p:cNvSpPr/>
              <p:nvPr/>
            </p:nvSpPr>
            <p:spPr>
              <a:xfrm>
                <a:off x="832104" y="1080000"/>
                <a:ext cx="10533888" cy="75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已知一个等比数列的项数是偶数，其奇数项之和为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，偶数项之和为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，则这个数列的公比为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BD.30_1#5940de48c?vop=1&amp;pid=9bb23f5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57555"/>
              </a:xfrm>
              <a:prstGeom prst="rect">
                <a:avLst/>
              </a:prstGeom>
              <a:blipFill>
                <a:blip r:embed="rId3"/>
                <a:stretch>
                  <a:fillRect l="-1389" b="-193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31_1#5940de48c.bracket?vop=1&amp;pid=9bb23f571&amp;color=0,0,0&amp;vpa=8&amp;vtp=1"/>
          <p:cNvSpPr/>
          <p:nvPr/>
        </p:nvSpPr>
        <p:spPr>
          <a:xfrm>
            <a:off x="1015460" y="1479224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30_2#5940de48c.choices?vop=1&amp;pid=9bb23f571&amp;color=0,0,0&amp;vtp=1&amp;bbb=1"/>
              <p:cNvSpPr/>
              <p:nvPr/>
            </p:nvSpPr>
            <p:spPr>
              <a:xfrm>
                <a:off x="832104" y="1882513"/>
                <a:ext cx="10533888" cy="35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  <a:tabLst>
                    <a:tab pos="2658872" algn="l"/>
                    <a:tab pos="5457444" algn="l"/>
                    <a:tab pos="8090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6_BD.30_2#5940de48c.choices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82513"/>
                <a:ext cx="10533888" cy="351155"/>
              </a:xfrm>
              <a:prstGeom prst="rect">
                <a:avLst/>
              </a:prstGeom>
              <a:blipFill>
                <a:blip r:embed="rId4"/>
                <a:stretch>
                  <a:fillRect l="-1389" t="-1754" b="-403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AS.32_1#5940de48c?vop=1&amp;pid=9bb23f571&amp;color=0,0,0&amp;vtp=1&amp;bbb=1"/>
              <p:cNvSpPr/>
              <p:nvPr/>
            </p:nvSpPr>
            <p:spPr>
              <a:xfrm>
                <a:off x="832104" y="2239764"/>
                <a:ext cx="10533888" cy="336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【解析】设该等比数列为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奇数项之和为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,偶数项之和为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知奇数项组成的数列是首项为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数项组成的数列是首项为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以这个数列的公比为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AS.32_1#5940de48c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39764"/>
                <a:ext cx="10533888" cy="3364230"/>
              </a:xfrm>
              <a:prstGeom prst="rect">
                <a:avLst/>
              </a:prstGeom>
              <a:blipFill>
                <a:blip r:embed="rId5"/>
                <a:stretch>
                  <a:fillRect l="-1389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33_1#cbbaa3c45?vop=1&amp;pid=9bb23f571&amp;color=0,0,0&amp;vtp=1&amp;bt=1&amp;bbb=1"/>
              <p:cNvSpPr/>
              <p:nvPr/>
            </p:nvSpPr>
            <p:spPr>
              <a:xfrm>
                <a:off x="832104" y="1080000"/>
                <a:ext cx="10533888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项和为240，且奇数项之和比偶数项之和大80，则公比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33_1#cbbaa3c45?vop=1&amp;pid=9bb23f5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17144"/>
              </a:xfrm>
              <a:prstGeom prst="rect">
                <a:avLst/>
              </a:prstGeom>
              <a:blipFill>
                <a:blip r:embed="rId3"/>
                <a:stretch>
                  <a:fillRect l="-1389" b="-27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34_1#cbbaa3c45.blank?vop=1&amp;pid=9bb23f571&amp;color=0,0,0&amp;vpa=9&amp;vtp=1&amp;bbb=1&amp;rh=30.5"/>
              <p:cNvSpPr/>
              <p:nvPr/>
            </p:nvSpPr>
            <p:spPr>
              <a:xfrm>
                <a:off x="10450894" y="1152009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34_1#cbbaa3c45.blank?vop=1&amp;pid=9bb23f571&amp;color=0,0,0&amp;vpa=9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0894" y="1152009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35_1#cbbaa3c45?vop=1&amp;pid=9bb23f571&amp;color=0,0,0&amp;vtp=1&amp;bbb=1"/>
              <p:cNvSpPr/>
              <p:nvPr/>
            </p:nvSpPr>
            <p:spPr>
              <a:xfrm>
                <a:off x="832104" y="1601081"/>
                <a:ext cx="10533888" cy="1104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的奇数项之和与偶数项之和分别为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</a:rPr>
                                  <m:t>奇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</a:rPr>
                                  <m:t>偶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=240,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</a:rPr>
                                  <m:t>奇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</a:rPr>
                                  <m:t>偶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</a:rPr>
                                  <m:t>奇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=160,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1800" baseline="-10000">
                                    <a:solidFill>
                                      <a:srgbClr val="000000"/>
                                    </a:solidFill>
                                  </a:rPr>
                                  <m:t>偶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6_AS.35_1#cbbaa3c45?vop=1&amp;pid=9bb23f5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1081"/>
                <a:ext cx="10533888" cy="1104900"/>
              </a:xfrm>
              <a:prstGeom prst="rect">
                <a:avLst/>
              </a:prstGeom>
              <a:blipFill>
                <a:blip r:embed="rId5"/>
                <a:stretch>
                  <a:fillRect l="-1389" b="-5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3102ea49a?vop=1&amp;pid=9bb23f571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新定义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p:pic>
        <p:nvPicPr>
          <p:cNvPr id="3" name="QB_6_BD.36_2#3102ea49a?vop=1&amp;pid=9bb23f57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7832" y="1188204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36_3#3102ea49a?vop=1&amp;pid=9bb23f571&amp;color=0,0,0&amp;vtp=1&amp;bbb=1&amp;hb=1"/>
              <p:cNvSpPr/>
              <p:nvPr/>
            </p:nvSpPr>
            <p:spPr>
              <a:xfrm>
                <a:off x="832104" y="1105646"/>
                <a:ext cx="1053388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                    </a:t>
                </a: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高斯函数又称取整函数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，是数学中重要的函数，用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表示不超过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的最大整数.已知数列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首项为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BD.36_3#3102ea49a?vop=1&amp;pid=9bb23f5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05646"/>
                <a:ext cx="10533888" cy="1041400"/>
              </a:xfrm>
              <a:prstGeom prst="rect">
                <a:avLst/>
              </a:prstGeom>
              <a:blipFill>
                <a:blip r:embed="rId4"/>
                <a:stretch>
                  <a:fillRect l="-1389" r="-3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37_1#3102ea49a.blank?vop=1&amp;pid=9bb23f571&amp;color=0,0,0&amp;vpa=10&amp;vtp=1"/>
          <p:cNvSpPr/>
          <p:nvPr/>
        </p:nvSpPr>
        <p:spPr>
          <a:xfrm>
            <a:off x="10793381" y="1564306"/>
            <a:ext cx="30003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38_1#3102ea49a?vop=1&amp;pid=9bb23f571&amp;color=0,0,0&amp;vtp=1&amp;bbb=1&amp;hb=1"/>
              <p:cNvSpPr/>
              <p:nvPr/>
            </p:nvSpPr>
            <p:spPr>
              <a:xfrm>
                <a:off x="832104" y="1995383"/>
                <a:ext cx="1053388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38_1#3102ea49a?vop=1&amp;pid=9bb23f5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5383"/>
                <a:ext cx="10533888" cy="1727200"/>
              </a:xfrm>
              <a:prstGeom prst="rect">
                <a:avLst/>
              </a:prstGeom>
              <a:blipFill>
                <a:blip r:embed="rId5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4f3fcf9a.fixed?pid=e45ef1eed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f4f3fcf9a.fixed?pid=e45ef1eed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AS.38_2#3102ea49a?vop=1&amp;pid=9bb23f571&amp;color=0,0,0&amp;mp=1&amp;vtp=1&amp;bt=1&amp;bbb=1&amp;hb=1"/>
              <p:cNvSpPr/>
              <p:nvPr/>
            </p:nvSpPr>
            <p:spPr>
              <a:xfrm>
                <a:off x="832104" y="1080000"/>
                <a:ext cx="10533888" cy="218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经检验，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也满足上式，故对任意的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3&lt;4−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]=4−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B_6_AS.38_2#3102ea49a?vop=1&amp;pid=9bb23f571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184400"/>
              </a:xfrm>
              <a:prstGeom prst="rect">
                <a:avLst/>
              </a:prstGeom>
              <a:blipFill>
                <a:blip r:embed="rId3"/>
                <a:stretch>
                  <a:fillRect l="-1389" b="-1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S.38_2#3102ea49a?vop=1&amp;pid=9bb23f571&amp;color=0,0,0&amp;mp=1&amp;vtp=1&amp;bt=1&amp;bbb=1&amp;hb=1">
                <a:extLst>
                  <a:ext uri="{FF2B5EF4-FFF2-40B4-BE49-F238E27FC236}">
                    <a16:creationId xmlns:a16="http://schemas.microsoft.com/office/drawing/2014/main" id="{D536F8AD-8ABA-92A9-9729-0EBE9243B8CF}"/>
                  </a:ext>
                </a:extLst>
              </p:cNvPr>
              <p:cNvSpPr/>
              <p:nvPr/>
            </p:nvSpPr>
            <p:spPr>
              <a:xfrm>
                <a:off x="832104" y="3270305"/>
                <a:ext cx="10533888" cy="109715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B_6_AS.38_2#3102ea49a?vop=1&amp;pid=9bb23f571&amp;color=0,0,0&amp;mp=1&amp;vtp=1&amp;bt=1&amp;bbb=1&amp;hb=1">
                <a:extLst>
                  <a:ext uri="{FF2B5EF4-FFF2-40B4-BE49-F238E27FC236}">
                    <a16:creationId xmlns:a16="http://schemas.microsoft.com/office/drawing/2014/main" id="{D536F8AD-8ABA-92A9-9729-0EBE9243B8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70305"/>
                <a:ext cx="10533888" cy="1097153"/>
              </a:xfrm>
              <a:prstGeom prst="rect">
                <a:avLst/>
              </a:prstGeom>
              <a:blipFill>
                <a:blip r:embed="rId4"/>
                <a:stretch>
                  <a:fillRect l="-1389" t="-556" b="-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9_1#557128d33?vop=1&amp;pid=9bb23f571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为正项数列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9_1#557128d33?vop=1&amp;pid=9bb23f5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0_1#1a36a8dd1?vop=1&amp;pid=557128d33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40_1#1a36a8dd1?vop=1&amp;pid=557128d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41_1#1a36a8dd1?vop=1&amp;pid=557128d33&amp;color=0,0,0&amp;vtp=1&amp;bbb=1&amp;hb=1"/>
              <p:cNvSpPr/>
              <p:nvPr/>
            </p:nvSpPr>
            <p:spPr>
              <a:xfrm>
                <a:off x="832104" y="186181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41_1#1a36a8dd1?vop=1&amp;pid=557128d3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r="-208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BD.42_1#7f47044ca?vop=1&amp;pid=557128d33&amp;color=0,0,0&amp;vtp=1&amp;bbb=1"/>
              <p:cNvSpPr/>
              <p:nvPr/>
            </p:nvSpPr>
            <p:spPr>
              <a:xfrm>
                <a:off x="832104" y="2680707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BD.42_1#7f47044ca?vop=1&amp;pid=557128d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0707"/>
                <a:ext cx="10533888" cy="363855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43_1#7f47044ca?vop=1&amp;pid=557128d33&amp;color=0,0,0&amp;vtp=1&amp;bbb=1"/>
              <p:cNvSpPr/>
              <p:nvPr/>
            </p:nvSpPr>
            <p:spPr>
              <a:xfrm>
                <a:off x="832104" y="3054024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43_1#7f47044ca?vop=1&amp;pid=557128d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4024"/>
                <a:ext cx="10533888" cy="1676400"/>
              </a:xfrm>
              <a:prstGeom prst="rect">
                <a:avLst/>
              </a:prstGeom>
              <a:blipFill>
                <a:blip r:embed="rId7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4_1#604c22c9e?vop=1&amp;pid=557128d33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4_1#604c22c9e?vop=1&amp;pid=557128d3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5_1#604c22c9e?vop=1&amp;pid=557128d33&amp;color=0,0,0&amp;vtp=1&amp;bbb=1"/>
              <p:cNvSpPr/>
              <p:nvPr/>
            </p:nvSpPr>
            <p:spPr>
              <a:xfrm>
                <a:off x="832104" y="1446522"/>
                <a:ext cx="10533888" cy="17162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式相减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5_1#604c22c9e?vop=1&amp;pid=557128d3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716278"/>
              </a:xfrm>
              <a:prstGeom prst="rect">
                <a:avLst/>
              </a:prstGeom>
              <a:blipFill>
                <a:blip r:embed="rId4"/>
                <a:stretch>
                  <a:fillRect l="-1389" b="-49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_4#f5249effb.fixed?pid=c33407794&amp;color=195,214,0&amp;vtp=1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3.2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endParaRPr lang="en-US" altLang="zh-CN" sz="4400" dirty="0"/>
              </a:p>
            </p:txBody>
          </p:sp>
        </mc:Choice>
        <mc:Fallback xmlns="">
          <p:sp>
            <p:nvSpPr>
              <p:cNvPr id="2" name="C_4#f5249effb.fixed?pid=c33407794&amp;color=195,214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_4_BD#f5249effb.fixed?pid=c33407794&amp;color=255,255,255&amp;vtp=1&amp;bbb=1"/>
              <p:cNvSpPr/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课时2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3200" b="0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项和（2）</a:t>
                </a:r>
                <a:endParaRPr lang="en-US" altLang="zh-CN" sz="3200" dirty="0"/>
              </a:p>
            </p:txBody>
          </p:sp>
        </mc:Choice>
        <mc:Fallback xmlns="">
          <p:sp>
            <p:nvSpPr>
              <p:cNvPr id="3" name="C_4_BD#f5249effb.fixed?pid=c33407794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blipFill>
                <a:blip r:embed="rId4"/>
                <a:stretch>
                  <a:fillRect t="-7547" b="-25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_1#3db36194d?vop=1&amp;pid=244c688ee&amp;color=0,0,0&amp;vtp=1&amp;bt=1&amp;bbb=1&amp;hb=1"/>
          <p:cNvSpPr/>
          <p:nvPr/>
        </p:nvSpPr>
        <p:spPr>
          <a:xfrm>
            <a:off x="832104" y="150876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洛阳龙门石窟是世界上规模最大的石刻艺术宝库，被联合国教科文组织评为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“中国石刻艺术的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最高峰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”.现有一石窟的某处共有378个“浮雕像”，分为6层，对除顶层外的每一层来说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，上一层的数量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是该层数量的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2倍，则从下往上数，第4层“浮雕像”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的数量为(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7_AN.2_1#3db36194d.bracket?vop=1&amp;pid=244c688ee&amp;color=0,0,0&amp;vpa=1&amp;vtp=1"/>
          <p:cNvSpPr/>
          <p:nvPr/>
        </p:nvSpPr>
        <p:spPr>
          <a:xfrm>
            <a:off x="72257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1_2#3db36194d.choices?vop=1&amp;pid=244c688ee&amp;color=0,0,0&amp;vtp=1&amp;bbb=1"/>
          <p:cNvSpPr/>
          <p:nvPr/>
        </p:nvSpPr>
        <p:spPr>
          <a:xfrm>
            <a:off x="832104" y="27465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AS.3_1#3db36194d?vop=1&amp;pid=244c688ee&amp;color=0,0,0&amp;vtp=1&amp;bbb=1&amp;hb=1"/>
              <p:cNvSpPr/>
              <p:nvPr/>
            </p:nvSpPr>
            <p:spPr>
              <a:xfrm>
                <a:off x="832104" y="3119882"/>
                <a:ext cx="10533888" cy="1242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【解析】由题意，从下往上每层“浮雕像”的数量成等比数列，设为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=378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=378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，所以第4层“浮雕像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7_AS.3_1#3db36194d?vop=1&amp;pid=244c688e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9882"/>
                <a:ext cx="10533888" cy="1242759"/>
              </a:xfrm>
              <a:prstGeom prst="rect">
                <a:avLst/>
              </a:prstGeom>
              <a:blipFill>
                <a:blip r:embed="rId3"/>
                <a:stretch>
                  <a:fillRect l="-1389" r="-289" b="-10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_1#e60d02cf9?vop=1&amp;pid=244c688ee&amp;color=0,0,0&amp;vtp=1&amp;bt=1&amp;bbb=1&amp;hb=1"/>
              <p:cNvSpPr/>
              <p:nvPr/>
            </p:nvSpPr>
            <p:spPr>
              <a:xfrm>
                <a:off x="832104" y="1508760"/>
                <a:ext cx="10531904" cy="1865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某地生态采摘园的苹果产量为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500千克，计划不超过30天完成销售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，销售渠道主要有批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发销售和游客采摘零售两大渠道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，根据往年数据统计，游客从开园第一天到闭园当天，每天的采摘量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千克）和开园第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+20,1≤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≤22,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+80,23≤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≤30.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批发销售每天的销售量为200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千克，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售价为每千克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4元，采摘零售的价格是批发销售价格的2.5倍．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4_1#e60d02cf9?vop=1&amp;pid=244c688e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865630"/>
              </a:xfrm>
              <a:prstGeom prst="rect">
                <a:avLst/>
              </a:prstGeom>
              <a:blipFill>
                <a:blip r:embed="rId3"/>
                <a:stretch>
                  <a:fillRect l="-1390" r="-3648" b="-7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BD.4_1#e60d02cf9?vop=1&amp;pid=244c688ee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4577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5_1#ba1d60ebc?vop=1&amp;pid=e60d02cf9&amp;color=0,0,0&amp;vtp=1&amp;bt=1&amp;bbb=1"/>
          <p:cNvSpPr/>
          <p:nvPr/>
        </p:nvSpPr>
        <p:spPr>
          <a:xfrm>
            <a:off x="832104" y="150876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（1）若开园30天，则采摘零售的总采摘量是多少千克？该采摘园能否在30天内完成销售计划？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6_1#ba1d60ebc?vop=1&amp;pid=e60d02cf9&amp;color=0,0,0&amp;vtp=1&amp;bbb=1&amp;hb=1"/>
              <p:cNvSpPr/>
              <p:nvPr/>
            </p:nvSpPr>
            <p:spPr>
              <a:xfrm>
                <a:off x="832104" y="1875282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天采摘零售的总采摘量为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千克，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=25+30+35+⋯+130=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22×(25+130)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（千克），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8_AN.6_1#ba1d60ebc?vop=1&amp;pid=e60d02cf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863600"/>
              </a:xfrm>
              <a:prstGeom prst="rect">
                <a:avLst/>
              </a:prstGeom>
              <a:blipFill>
                <a:blip r:embed="rId3"/>
                <a:stretch>
                  <a:fillRect l="-1389" b="-99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6_1#ba1d60ebc?vop=1&amp;pid=e60d02cf9&amp;color=0,0,0&amp;vtp=1&amp;bbb=1&amp;hb=1">
                <a:extLst>
                  <a:ext uri="{FF2B5EF4-FFF2-40B4-BE49-F238E27FC236}">
                    <a16:creationId xmlns:a16="http://schemas.microsoft.com/office/drawing/2014/main" id="{6F579646-1C28-BB7C-8A4B-A8BEFF71A6EA}"/>
                  </a:ext>
                </a:extLst>
              </p:cNvPr>
              <p:cNvSpPr/>
              <p:nvPr/>
            </p:nvSpPr>
            <p:spPr>
              <a:xfrm>
                <a:off x="832104" y="2738882"/>
                <a:ext cx="10533888" cy="174294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−2×23+80)+(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−2×24+80)+⋯+(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−2×30+80)=(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)−2×(23+24+⋯+30)+8×80=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8×(23+30)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+640=255−424+640=471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（千克），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8_AN.6_1#ba1d60ebc?vop=1&amp;pid=e60d02cf9&amp;color=0,0,0&amp;vtp=1&amp;bbb=1&amp;hb=1">
                <a:extLst>
                  <a:ext uri="{FF2B5EF4-FFF2-40B4-BE49-F238E27FC236}">
                    <a16:creationId xmlns:a16="http://schemas.microsoft.com/office/drawing/2014/main" id="{6F579646-1C28-BB7C-8A4B-A8BEFF71A6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8882"/>
                <a:ext cx="10533888" cy="1742948"/>
              </a:xfrm>
              <a:prstGeom prst="rect">
                <a:avLst/>
              </a:prstGeom>
              <a:blipFill>
                <a:blip r:embed="rId4"/>
                <a:stretch>
                  <a:fillRect l="-810" b="-55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6_1#ba1d60ebc?vop=1&amp;pid=e60d02cf9&amp;color=0,0,0&amp;vtp=1&amp;bbb=1&amp;hb=1">
                <a:extLst>
                  <a:ext uri="{FF2B5EF4-FFF2-40B4-BE49-F238E27FC236}">
                    <a16:creationId xmlns:a16="http://schemas.microsoft.com/office/drawing/2014/main" id="{0A9BDC92-64BC-8F2C-5798-894A1BFD4E3A}"/>
                  </a:ext>
                </a:extLst>
              </p:cNvPr>
              <p:cNvSpPr/>
              <p:nvPr/>
            </p:nvSpPr>
            <p:spPr>
              <a:xfrm>
                <a:off x="832104" y="449148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开园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30天时，采摘零售的总采摘量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705+471=2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（千克），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态采摘园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30天批发销售和采摘零售总量为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200×30+2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176=8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（千克），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176&lt;8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，所以该采摘园在30天内不能完成销售计划．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6_1#ba1d60ebc?vop=1&amp;pid=e60d02cf9&amp;color=0,0,0&amp;vtp=1&amp;bbb=1&amp;hb=1">
                <a:extLst>
                  <a:ext uri="{FF2B5EF4-FFF2-40B4-BE49-F238E27FC236}">
                    <a16:creationId xmlns:a16="http://schemas.microsoft.com/office/drawing/2014/main" id="{0A9BDC92-64BC-8F2C-5798-894A1BFD4E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91482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7_1#9e11e756c?vop=1&amp;pid=e60d02cf9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取何值时，当天采摘零售的收入不低于当天批发销售的收入.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7_1#9e11e756c?vop=1&amp;pid=e60d02cf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8_1#9e11e756c?vop=1&amp;pid=e60d02cf9&amp;color=0,0,0&amp;vtp=1&amp;bbb=1"/>
              <p:cNvSpPr/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+20)×4×2.5≥200×4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+80)×4×2.5≥200×4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23≤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(24)&gt;0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(25)&lt;0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≥0(23≤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时，当天采摘零售的收入不低于当天批发销售的收入．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8_1#9e11e756c?vop=1&amp;pid=e60d02c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BD.9_1#d7c978b35?vop=1&amp;pid=4cbfb721f&amp;color=0,0,0&amp;vtp=1&amp;bt=1&amp;bbb=1&amp;hb=1"/>
              <p:cNvSpPr/>
              <p:nvPr/>
            </p:nvSpPr>
            <p:spPr>
              <a:xfrm>
                <a:off x="832104" y="1508760"/>
                <a:ext cx="10531904" cy="25396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fontAlgn="b" latinLnBrk="1">
                  <a:lnSpc>
                    <a:spcPts val="8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</a:p>
              <a:p>
                <a:pPr latinLnBrk="1">
                  <a:lnSpc>
                    <a:spcPts val="106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68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7_BD.9_1#d7c978b35?vop=1&amp;pid=4cbfb721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2539683"/>
              </a:xfrm>
              <a:prstGeom prst="rect">
                <a:avLst/>
              </a:prstGeom>
              <a:blipFill>
                <a:blip r:embed="rId3"/>
                <a:stretch>
                  <a:fillRect l="-1390" t="-962" r="-1042" b="-21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7_BD.9_1#d7c978b35?vop=1&amp;pid=4cbfb721f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04772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N.10_1#d7c978b35.blank?vop=1&amp;pid=4cbfb721f&amp;color=0,0,0&amp;vpa=2&amp;vtp=1&amp;bbb=1"/>
              <p:cNvSpPr/>
              <p:nvPr/>
            </p:nvSpPr>
            <p:spPr>
              <a:xfrm>
                <a:off x="1090866" y="2396680"/>
                <a:ext cx="121285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7_AN.10_1#d7c978b35.blank?vop=1&amp;pid=4cbfb721f&amp;color=0,0,0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866" y="2396680"/>
                <a:ext cx="1212850" cy="260350"/>
              </a:xfrm>
              <a:prstGeom prst="rect">
                <a:avLst/>
              </a:prstGeom>
              <a:blipFill>
                <a:blip r:embed="rId5"/>
                <a:stretch>
                  <a:fillRect l="-503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N.11_1#d7c978b35.blank?vop=1&amp;pid=4cbfb721f&amp;color=0,0,0&amp;vpa=3&amp;vtp=1&amp;bbb=1&amp;rh=79.98"/>
              <p:cNvSpPr/>
              <p:nvPr/>
            </p:nvSpPr>
            <p:spPr>
              <a:xfrm>
                <a:off x="887666" y="2896362"/>
                <a:ext cx="3894328" cy="10157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80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altLang="zh-CN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altLang="zh-CN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zh-CN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7_AN.11_1#d7c978b35.blank?vop=1&amp;pid=4cbfb721f&amp;color=0,0,0&amp;vpa=3&amp;vtp=1&amp;bbb=1&amp;rh=79.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666" y="2896362"/>
                <a:ext cx="3894328" cy="1015746"/>
              </a:xfrm>
              <a:prstGeom prst="rect">
                <a:avLst/>
              </a:prstGeom>
              <a:blipFill>
                <a:blip r:embed="rId6"/>
                <a:stretch>
                  <a:fillRect b="-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12_1#d7c978b35?vop=1&amp;pid=4cbfb721f&amp;color=0,0,0&amp;vtp=1&amp;bbb=1"/>
              <p:cNvSpPr/>
              <p:nvPr/>
            </p:nvSpPr>
            <p:spPr>
              <a:xfrm>
                <a:off x="832104" y="3911092"/>
                <a:ext cx="10533888" cy="18312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是以4为首项，2为公比的等比数列,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是以1为首项，1为公差的等差数列，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−1)×1=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7_AS.12_1#d7c978b35?vop=1&amp;pid=4cbfb72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11092"/>
                <a:ext cx="10533888" cy="1831277"/>
              </a:xfrm>
              <a:prstGeom prst="rect">
                <a:avLst/>
              </a:prstGeom>
              <a:blipFill>
                <a:blip r:embed="rId7"/>
                <a:stretch>
                  <a:fillRect l="-1389" t="-1333" b="-4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12_2#d7c978b35?vop=1&amp;pid=4cbfb721f&amp;color=0,0,0&amp;mp=1&amp;vtp=1&amp;bt=1&amp;bbb=1&amp;hb=1"/>
              <p:cNvSpPr/>
              <p:nvPr/>
            </p:nvSpPr>
            <p:spPr>
              <a:xfrm>
                <a:off x="832104" y="1508760"/>
                <a:ext cx="10533888" cy="308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为公比的等比数列,偶数项是以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为公差的等差数列.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B_7_AS.12_2#d7c978b35?vop=1&amp;pid=4cbfb721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86100"/>
              </a:xfrm>
              <a:prstGeom prst="rect">
                <a:avLst/>
              </a:prstGeom>
              <a:blipFill>
                <a:blip r:embed="rId3"/>
                <a:stretch>
                  <a:fillRect l="-1389" r="-1968" b="-29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AS.12_2#d7c978b35?vop=1&amp;pid=4cbfb721f&amp;color=0,0,0&amp;mp=1&amp;vtp=1&amp;bt=1&amp;bbb=1&amp;hb=1">
                <a:extLst>
                  <a:ext uri="{FF2B5EF4-FFF2-40B4-BE49-F238E27FC236}">
                    <a16:creationId xmlns:a16="http://schemas.microsoft.com/office/drawing/2014/main" id="{3ADF5021-8F5E-AE20-1946-7F5303654476}"/>
                  </a:ext>
                </a:extLst>
              </p:cNvPr>
              <p:cNvSpPr/>
              <p:nvPr/>
            </p:nvSpPr>
            <p:spPr>
              <a:xfrm>
                <a:off x="832104" y="4584700"/>
                <a:ext cx="10533888" cy="124987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)+(−2−4−⋯−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×[1−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B_7_AS.12_2#d7c978b35?vop=1&amp;pid=4cbfb721f&amp;color=0,0,0&amp;mp=1&amp;vtp=1&amp;bt=1&amp;bbb=1&amp;hb=1">
                <a:extLst>
                  <a:ext uri="{FF2B5EF4-FFF2-40B4-BE49-F238E27FC236}">
                    <a16:creationId xmlns:a16="http://schemas.microsoft.com/office/drawing/2014/main" id="{3ADF5021-8F5E-AE20-1946-7F53036544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84700"/>
                <a:ext cx="10533888" cy="1249871"/>
              </a:xfrm>
              <a:prstGeom prst="rect">
                <a:avLst/>
              </a:prstGeom>
              <a:blipFill>
                <a:blip r:embed="rId4"/>
                <a:stretch>
                  <a:fillRect l="-58" b="-6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416</Words>
  <Application>Microsoft Office PowerPoint</Application>
  <PresentationFormat>宽屏</PresentationFormat>
  <Paragraphs>162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 (正文)</vt:lpstr>
      <vt:lpstr>等线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2025-10-22T07:49:55Z</dcterms:created>
  <dcterms:modified xsi:type="dcterms:W3CDTF">2025-10-22T08:06:23Z</dcterms:modified>
  <cp:category/>
  <cp:contentStatus/>
</cp:coreProperties>
</file>